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izET9rH/NRS1sqn35YoHe8p4C3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06cc042a2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e06cc042a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5a3b648c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e5a3b648c8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5a3b648c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e5a3b648c8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5a3b648c8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e5a3b648c8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5a3b648c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e5a3b648c8_1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5a3b648c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e5a3b648c8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5a3b648c8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e5a3b648c8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5a3b648c8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e5a3b648c8_1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5a3b648c8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e5a3b648c8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5a3b648c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e5a3b648c8_1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5a3b648c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e5a3b648c8_1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06cc042a2_0_10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e06cc042a2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06cc042a2_0_1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e06cc042a2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06cc042a2_0_1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06cc042a2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5c7a8ae6e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e5c7a8ae6e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5c7a8ae6e_3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5c7a8ae6e_3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5c7a8ae6e_3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5c7a8ae6e_3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5a3b648c8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2e5a3b648c8_1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5a3b648c8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2e5a3b648c8_1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5e74c3ea9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e5e74c3ea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06cc042a2_0_1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e06cc042a2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5c7a8ae6e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2e5c7a8ae6e_3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5c7a8ae6e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e5c7a8ae6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5e74c3ea9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e5e74c3e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5e74c3ea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2e5e74c3ea9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5e74c3ea9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e5e74c3ea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5e74c3ea9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e5e74c3ea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5c7a8ae6e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2e5c7a8ae6e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5c7a8ae6e_3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e5c7a8ae6e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5e74c3ea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e5e74c3ea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5df5a9ade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e5df5a9a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06cc042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e06cc042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5df5a9ade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e5df5a9a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5e74c3ea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e5e74c3ea9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5e74c3ea9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e5e74c3ea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5e74c3ea9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e5e74c3e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5c7a8ae6e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2e5c7a8ae6e_3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5c7a8ae6e_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e5c7a8ae6e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5e74c3ea9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e5e74c3ea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5e74c3ea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e5e74c3ea9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5e74c3ea9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e5e74c3ea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5e74c3ea9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e5e74c3ea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5c7a8ae6e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e5c7a8ae6e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5c7a8ae6e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2e5c7a8ae6e_3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5e74c3ea9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e5e74c3ea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5e74c3ea9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5e74c3e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5e74c3ea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2e5e74c3ea9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5e74c3ea9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e5e74c3ea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5e74c3ea9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e5e74c3ea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5c7a8ae6e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2e5c7a8ae6e_3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5e74c3ea9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e5e74c3e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5e74c3ea9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e5e74c3ea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5c7a8ae6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2e5c7a8ae6e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5c7a8ae6e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e5c7a8ae6e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e5c7a8ae6e_3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2e5c7a8ae6e_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e5e74c3ea9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e5e74c3ea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5c7a8ae6e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e5c7a8ae6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e5c7a8ae6e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e5c7a8ae6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06cc042a2_0_1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e06cc042a2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5a3b648c8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e5a3b648c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5a3b648c8_1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e5a3b648c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5a3b648c8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e5a3b648c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e06cc042a2_0_25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2e06cc042a2_0_25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2e06cc042a2_0_2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e06cc042a2_0_28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0" name="Google Shape;50;g2e06cc042a2_0_2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e06cc042a2_0_287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2e06cc042a2_0_287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4" name="Google Shape;54;g2e06cc042a2_0_2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06cc042a2_0_2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06cc042a2_0_300"/>
          <p:cNvSpPr txBox="1"/>
          <p:nvPr>
            <p:ph type="title"/>
          </p:nvPr>
        </p:nvSpPr>
        <p:spPr>
          <a:xfrm>
            <a:off x="1293811" y="1388534"/>
            <a:ext cx="371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" name="Google Shape;59;g2e06cc042a2_0_300"/>
          <p:cNvSpPr txBox="1"/>
          <p:nvPr>
            <p:ph idx="1" type="body"/>
          </p:nvPr>
        </p:nvSpPr>
        <p:spPr>
          <a:xfrm>
            <a:off x="5418668" y="982131"/>
            <a:ext cx="5469600" cy="4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●"/>
              <a:defRPr/>
            </a:lvl1pPr>
            <a:lvl2pPr indent="-360044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2pPr>
            <a:lvl3pPr indent="-360044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3pPr>
            <a:lvl4pPr indent="-360044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4pPr>
            <a:lvl5pPr indent="-360045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5pPr>
            <a:lvl6pPr indent="-360045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6pPr>
            <a:lvl7pPr indent="-360045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7pPr>
            <a:lvl8pPr indent="-360045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8pPr>
            <a:lvl9pPr indent="-360045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70"/>
              <a:buChar char="■"/>
              <a:defRPr/>
            </a:lvl9pPr>
          </a:lstStyle>
          <a:p/>
        </p:txBody>
      </p:sp>
      <p:sp>
        <p:nvSpPr>
          <p:cNvPr id="60" name="Google Shape;60;g2e06cc042a2_0_300"/>
          <p:cNvSpPr txBox="1"/>
          <p:nvPr>
            <p:ph idx="2" type="body"/>
          </p:nvPr>
        </p:nvSpPr>
        <p:spPr>
          <a:xfrm>
            <a:off x="1293811" y="3031065"/>
            <a:ext cx="37185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61" name="Google Shape;61;g2e06cc042a2_0_300"/>
          <p:cNvSpPr txBox="1"/>
          <p:nvPr>
            <p:ph idx="10" type="dt"/>
          </p:nvPr>
        </p:nvSpPr>
        <p:spPr>
          <a:xfrm>
            <a:off x="8677501" y="5969000"/>
            <a:ext cx="160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e06cc042a2_0_300"/>
          <p:cNvSpPr txBox="1"/>
          <p:nvPr>
            <p:ph idx="11" type="ftr"/>
          </p:nvPr>
        </p:nvSpPr>
        <p:spPr>
          <a:xfrm>
            <a:off x="1295401" y="5969000"/>
            <a:ext cx="7305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e06cc042a2_0_300"/>
          <p:cNvSpPr txBox="1"/>
          <p:nvPr>
            <p:ph idx="12" type="sldNum"/>
          </p:nvPr>
        </p:nvSpPr>
        <p:spPr>
          <a:xfrm>
            <a:off x="10353901" y="5969000"/>
            <a:ext cx="542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g2e06cc042a2_0_300"/>
          <p:cNvCxnSpPr/>
          <p:nvPr/>
        </p:nvCxnSpPr>
        <p:spPr>
          <a:xfrm>
            <a:off x="1396169" y="2912533"/>
            <a:ext cx="35145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2e06cc042a2_0_293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g2e06cc042a2_0_29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" name="Google Shape;16;g2e06cc042a2_0_293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●"/>
              <a:defRPr/>
            </a:lvl1pPr>
            <a:lvl2pPr indent="-360044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2pPr>
            <a:lvl3pPr indent="-360044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3pPr>
            <a:lvl4pPr indent="-360044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4pPr>
            <a:lvl5pPr indent="-360045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5pPr>
            <a:lvl6pPr indent="-360045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6pPr>
            <a:lvl7pPr indent="-360045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7pPr>
            <a:lvl8pPr indent="-360045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8pPr>
            <a:lvl9pPr indent="-360045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070"/>
              <a:buChar char="■"/>
              <a:defRPr/>
            </a:lvl9pPr>
          </a:lstStyle>
          <a:p/>
        </p:txBody>
      </p:sp>
      <p:sp>
        <p:nvSpPr>
          <p:cNvPr id="17" name="Google Shape;17;g2e06cc042a2_0_293"/>
          <p:cNvSpPr txBox="1"/>
          <p:nvPr>
            <p:ph idx="10" type="dt"/>
          </p:nvPr>
        </p:nvSpPr>
        <p:spPr>
          <a:xfrm>
            <a:off x="8677501" y="5969000"/>
            <a:ext cx="160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2e06cc042a2_0_293"/>
          <p:cNvSpPr txBox="1"/>
          <p:nvPr>
            <p:ph idx="11" type="ftr"/>
          </p:nvPr>
        </p:nvSpPr>
        <p:spPr>
          <a:xfrm>
            <a:off x="1295401" y="5969000"/>
            <a:ext cx="7305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2e06cc042a2_0_293"/>
          <p:cNvSpPr txBox="1"/>
          <p:nvPr>
            <p:ph idx="12" type="sldNum"/>
          </p:nvPr>
        </p:nvSpPr>
        <p:spPr>
          <a:xfrm>
            <a:off x="10353901" y="5969000"/>
            <a:ext cx="542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e06cc042a2_0_25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g2e06cc042a2_0_2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e06cc042a2_0_2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" name="Google Shape;25;g2e06cc042a2_0_2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" name="Google Shape;26;g2e06cc042a2_0_2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e06cc042a2_0_2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g2e06cc042a2_0_26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2e06cc042a2_0_26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e06cc042a2_0_2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e06cc042a2_0_2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" name="Google Shape;34;g2e06cc042a2_0_2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e06cc042a2_0_27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" name="Google Shape;37;g2e06cc042a2_0_27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g2e06cc042a2_0_2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e06cc042a2_0_27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" name="Google Shape;41;g2e06cc042a2_0_2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e06cc042a2_0_27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2e06cc042a2_0_27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5" name="Google Shape;45;g2e06cc042a2_0_27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g2e06cc042a2_0_27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2e06cc042a2_0_2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e06cc042a2_0_2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e06cc042a2_0_24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e06cc042a2_0_2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52.pn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58.png"/><Relationship Id="rId8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10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85.png"/><Relationship Id="rId5" Type="http://schemas.openxmlformats.org/officeDocument/2006/relationships/image" Target="../media/image81.png"/><Relationship Id="rId6" Type="http://schemas.openxmlformats.org/officeDocument/2006/relationships/image" Target="../media/image70.png"/><Relationship Id="rId7" Type="http://schemas.openxmlformats.org/officeDocument/2006/relationships/image" Target="../media/image84.png"/><Relationship Id="rId8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79.png"/><Relationship Id="rId5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80.png"/><Relationship Id="rId5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95.png"/><Relationship Id="rId5" Type="http://schemas.openxmlformats.org/officeDocument/2006/relationships/image" Target="../media/image89.png"/><Relationship Id="rId6" Type="http://schemas.openxmlformats.org/officeDocument/2006/relationships/image" Target="../media/image82.png"/><Relationship Id="rId7" Type="http://schemas.openxmlformats.org/officeDocument/2006/relationships/image" Target="../media/image100.png"/><Relationship Id="rId8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Relationship Id="rId4" Type="http://schemas.openxmlformats.org/officeDocument/2006/relationships/image" Target="../media/image98.png"/><Relationship Id="rId5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11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Relationship Id="rId4" Type="http://schemas.openxmlformats.org/officeDocument/2006/relationships/image" Target="../media/image10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99.png"/><Relationship Id="rId7" Type="http://schemas.openxmlformats.org/officeDocument/2006/relationships/image" Target="../media/image104.png"/><Relationship Id="rId8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Relationship Id="rId4" Type="http://schemas.openxmlformats.org/officeDocument/2006/relationships/image" Target="../media/image87.png"/><Relationship Id="rId5" Type="http://schemas.openxmlformats.org/officeDocument/2006/relationships/image" Target="../media/image1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Relationship Id="rId4" Type="http://schemas.openxmlformats.org/officeDocument/2006/relationships/image" Target="../media/image1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png"/><Relationship Id="rId4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g2e06cc042a2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"/>
            <a:ext cx="12192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e06cc042a2_0_377"/>
          <p:cNvSpPr txBox="1"/>
          <p:nvPr>
            <p:ph idx="1" type="subTitle"/>
          </p:nvPr>
        </p:nvSpPr>
        <p:spPr>
          <a:xfrm>
            <a:off x="217600" y="5435750"/>
            <a:ext cx="945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1800">
                <a:solidFill>
                  <a:schemeClr val="lt1"/>
                </a:solidFill>
              </a:rPr>
              <a:t>Autori: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1" name="Google Shape;71;g2e06cc042a2_0_377"/>
          <p:cNvSpPr txBox="1"/>
          <p:nvPr>
            <p:ph idx="1" type="subTitle"/>
          </p:nvPr>
        </p:nvSpPr>
        <p:spPr>
          <a:xfrm>
            <a:off x="964375" y="5435450"/>
            <a:ext cx="2761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1800">
                <a:solidFill>
                  <a:schemeClr val="lt1"/>
                </a:solidFill>
              </a:rPr>
              <a:t>Ana Parović IN 17/2020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1800">
                <a:solidFill>
                  <a:schemeClr val="lt1"/>
                </a:solidFill>
              </a:rPr>
              <a:t>Miloš Sirar IN 3/2020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2" name="Google Shape;72;g2e06cc042a2_0_377"/>
          <p:cNvSpPr txBox="1"/>
          <p:nvPr>
            <p:ph idx="1" type="subTitle"/>
          </p:nvPr>
        </p:nvSpPr>
        <p:spPr>
          <a:xfrm>
            <a:off x="8284500" y="5431536"/>
            <a:ext cx="36897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>
                <a:solidFill>
                  <a:schemeClr val="lt1"/>
                </a:solidFill>
              </a:rPr>
              <a:t>Asistent: Vladimir Jovanović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>
                <a:solidFill>
                  <a:schemeClr val="lt1"/>
                </a:solidFill>
              </a:rPr>
              <a:t>Predmet: Sistemi baza podataka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e5a3b648c8_1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e5a3b648c8_1_12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1 -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g2e5a3b648c8_1_123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1: </a:t>
            </a:r>
            <a:r>
              <a:rPr b="1" lang="en-US" sz="1380">
                <a:solidFill>
                  <a:schemeClr val="lt1"/>
                </a:solidFill>
              </a:rPr>
              <a:t>Ispisati četvrti u Madridu u opadajućem redosledu po broju review-eva njihovih smeštaja, ali to uraditi samo za četvrti koje imaju smeštaje slobodne 14.04.2021., čiji host je superhost i ima kupatilo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7.159 sekundi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54" name="Google Shape;154;g2e5a3b648c8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800" y="3693550"/>
            <a:ext cx="3229442" cy="24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e5a3b648c8_1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250" y="3693550"/>
            <a:ext cx="4889551" cy="24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e5a3b648c8_1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e5a3b648c8_1_129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2 -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g2e5a3b648c8_1_129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2: </a:t>
            </a:r>
            <a:r>
              <a:rPr b="1" lang="en-US" sz="1250">
                <a:solidFill>
                  <a:schemeClr val="lt1"/>
                </a:solidFill>
              </a:rPr>
              <a:t>Prikazati četvrti u Madridu i prosečnu cenu smeštaja za svaku četvrt, međutim za računanje prosečne cene koristiti samo smeštaje koji su slobodni 14.04.2021. i koji imaju više od 50 recenzija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43,631 sekundu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63" name="Google Shape;163;g2e5a3b648c8_1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175" y="3753950"/>
            <a:ext cx="3834475" cy="29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e5a3b648c8_1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700" y="4538283"/>
            <a:ext cx="3834475" cy="212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e5a3b648c8_1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700" y="3753951"/>
            <a:ext cx="3834475" cy="78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e5a3b648c8_1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5a3b648c8_1_135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3 -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g2e5a3b648c8_1_135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3: </a:t>
            </a:r>
            <a:r>
              <a:rPr b="1" lang="en-US" sz="1380">
                <a:solidFill>
                  <a:schemeClr val="lt1"/>
                </a:solidFill>
              </a:rPr>
              <a:t>Prikazati sve listinge koji su superhost i imaju sliku, kao i koliko su dana slobodni u periodu od 15.04. - 17.04.2021. godine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6 minuta 43,693 sekundi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73" name="Google Shape;173;g2e5a3b648c8_1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075" y="3749445"/>
            <a:ext cx="3860500" cy="26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e5a3b648c8_1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575" y="3749450"/>
            <a:ext cx="3315892" cy="26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e5a3b648c8_1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e5a3b648c8_1_14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4 -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g2e5a3b648c8_1_141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4: </a:t>
            </a:r>
            <a:r>
              <a:rPr b="1" lang="en-US" sz="1250">
                <a:solidFill>
                  <a:schemeClr val="lt1"/>
                </a:solidFill>
              </a:rPr>
              <a:t>Posećenost u svim smeštajima u četvrti Sol tokom perioda 17.04. - 21.04.2021 godine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7 minuta 8,135 sekundi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82" name="Google Shape;182;g2e5a3b648c8_1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118" y="2081988"/>
            <a:ext cx="3065474" cy="2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e5a3b648c8_1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125" y="4776025"/>
            <a:ext cx="3065474" cy="187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e5a3b648c8_1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e5a3b648c8_1_147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5 -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g2e5a3b648c8_1_147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5: </a:t>
            </a:r>
            <a:r>
              <a:rPr b="1" lang="en-US" sz="1380">
                <a:solidFill>
                  <a:schemeClr val="lt1"/>
                </a:solidFill>
              </a:rPr>
              <a:t>Koliko ima smeštaja koji se moraju zakazati za minimum 3 noćenja i imaju 3 sobe koji su slobodni 26.04.2021?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3 minuta 34,198 </a:t>
            </a:r>
            <a:r>
              <a:rPr b="1" lang="en-US" sz="1600">
                <a:solidFill>
                  <a:schemeClr val="lt1"/>
                </a:solidFill>
              </a:rPr>
              <a:t>sekundi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91" name="Google Shape;191;g2e5a3b648c8_1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3300" y="2373800"/>
            <a:ext cx="3949800" cy="38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e5a3b648c8_1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e5a3b648c8_1_159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1 - Miloš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g2e5a3b648c8_1_159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1: </a:t>
            </a:r>
            <a:r>
              <a:rPr b="1" lang="en-US" sz="1600">
                <a:solidFill>
                  <a:schemeClr val="lt1"/>
                </a:solidFill>
              </a:rPr>
              <a:t>Za svaki sektor Madrida odrediti koliko je slobodno smeštaja na dan 15.04.2021.?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32.858</a:t>
            </a:r>
            <a:r>
              <a:rPr lang="en-US" sz="1600">
                <a:solidFill>
                  <a:schemeClr val="lt1"/>
                </a:solidFill>
              </a:rPr>
              <a:t> sekundi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99" name="Google Shape;199;g2e5a3b648c8_1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20" y="1920240"/>
            <a:ext cx="4940301" cy="48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e5a3b648c8_1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e5a3b648c8_1_18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2 - Miloš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g2e5a3b648c8_1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20" y="1920240"/>
            <a:ext cx="4937760" cy="481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5a3b648c8_1_183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2: Koliko je Private room tipova sobe u sektoru Madrida Sol bilo slobodno na dan 01.05.2021.?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107</a:t>
            </a:r>
            <a:r>
              <a:rPr b="1" lang="en-US" sz="1600">
                <a:solidFill>
                  <a:schemeClr val="lt1"/>
                </a:solidFill>
              </a:rPr>
              <a:t>.712</a:t>
            </a:r>
            <a:r>
              <a:rPr lang="en-US" sz="1600">
                <a:solidFill>
                  <a:schemeClr val="lt1"/>
                </a:solidFill>
              </a:rPr>
              <a:t> sekundi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e5a3b648c8_1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e5a3b648c8_1_189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3 - Miloš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g2e5a3b648c8_1_189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3: Prikazati smeštaje koji imaju do 2 kupatila, ako imaju 1 ili 2 sobe, i slobodni su 01.05.2021.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105.454</a:t>
            </a:r>
            <a:r>
              <a:rPr lang="en-US" sz="1600">
                <a:solidFill>
                  <a:schemeClr val="lt1"/>
                </a:solidFill>
              </a:rPr>
              <a:t> sekundi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15" name="Google Shape;215;g2e5a3b648c8_1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20" y="1920240"/>
            <a:ext cx="4937759" cy="481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e5a3b648c8_1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e5a3b648c8_1_195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4 - Miloš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g2e5a3b648c8_1_195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4: Prikazati smeštaje koji su slobodni 01.05.2021., a kojima je cena veća od 100 dolara po noćenju.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102.748</a:t>
            </a:r>
            <a:r>
              <a:rPr lang="en-US" sz="1600">
                <a:solidFill>
                  <a:schemeClr val="lt1"/>
                </a:solidFill>
              </a:rPr>
              <a:t> sekundi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3" name="Google Shape;223;g2e5a3b648c8_1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20" y="1920240"/>
            <a:ext cx="4937760" cy="4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e5a3b648c8_1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e5a3b648c8_1_20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Implementacija upita 5 - Miloš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g2e5a3b648c8_1_201"/>
          <p:cNvSpPr txBox="1"/>
          <p:nvPr>
            <p:ph idx="1" type="body"/>
          </p:nvPr>
        </p:nvSpPr>
        <p:spPr>
          <a:xfrm>
            <a:off x="368300" y="22859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5: Broj komentara za svaki od smeštaja u periodu od 12.03.2021. do 12.04.2021. koji imaju vreme odgovora vlasnika u roku od jednog dana i procenat odgovora 90% ili više.</a:t>
            </a:r>
            <a:endParaRPr b="1"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Vreme izvršavanja - </a:t>
            </a:r>
            <a:r>
              <a:rPr b="1" lang="en-US" sz="1600">
                <a:solidFill>
                  <a:schemeClr val="lt1"/>
                </a:solidFill>
              </a:rPr>
              <a:t>74</a:t>
            </a:r>
            <a:r>
              <a:rPr b="1" lang="en-US" sz="1600">
                <a:solidFill>
                  <a:schemeClr val="lt1"/>
                </a:solidFill>
              </a:rPr>
              <a:t>.759</a:t>
            </a:r>
            <a:r>
              <a:rPr lang="en-US" sz="1600">
                <a:solidFill>
                  <a:schemeClr val="lt1"/>
                </a:solidFill>
              </a:rPr>
              <a:t> sekundi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31" name="Google Shape;231;g2e5a3b648c8_1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20" y="1920240"/>
            <a:ext cx="4937760" cy="344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e5a3b648c8_1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320" y="5367527"/>
            <a:ext cx="493776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e06cc042a2_0_1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e06cc042a2_0_106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Nastavak s</a:t>
            </a:r>
            <a:r>
              <a:rPr lang="en-US">
                <a:solidFill>
                  <a:schemeClr val="lt1"/>
                </a:solidFill>
              </a:rPr>
              <a:t>adržaja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g2e06cc042a2_0_1061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Kratak podsetnik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Ubacivanje podataka u MongoDB korišćenjem programskog jezika Python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Upiti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Analiza problema ovakvog načina implementacije upita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Optimizacija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Optimizovani upiti, explain plan i metabase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e06cc042a2_0_1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e06cc042a2_0_110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Analiza problema ovakvog načina implementacije upita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Koji su problemi ovako realizovanih upita?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Dugo vreme izvršavanja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Problem kolekcije kalendar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Kako rešiti probleme?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6" name="Google Shape;24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5" y="3999751"/>
            <a:ext cx="11222949" cy="16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e06cc042a2_0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e06cc042a2_0_115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chemeClr val="lt1"/>
                </a:solidFill>
              </a:rPr>
              <a:t>Optimizacija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Optimizacija korišćenjem šablona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234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Korišćeni šabloni: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Šablon podskupa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Šablon proširene reference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Šablon proračunavanja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225234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Restruktuirana šema baze podataka sadrži ove kolekcije: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listings_detailed_final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listings_final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reviews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>
                <a:solidFill>
                  <a:schemeClr val="lt1"/>
                </a:solidFill>
              </a:rPr>
              <a:t>reviews_detailed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e5c7a8ae6e_3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e5c7a8ae6e_3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0"/>
            <a:ext cx="700132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e5c7a8ae6e_3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297" y="-3"/>
            <a:ext cx="5190701" cy="29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e5c7a8ae6e_3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2538" y="4555450"/>
            <a:ext cx="4708225" cy="1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e5c7a8ae6e_3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e5c7a8ae6e_3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677" y="0"/>
            <a:ext cx="365064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e5c7a8ae6e_3_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5c7a8ae6e_3_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5" y="941361"/>
            <a:ext cx="3140925" cy="434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e5c7a8ae6e_3_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625" y="941338"/>
            <a:ext cx="3140925" cy="434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e5c7a8ae6e_3_3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7150" y="941350"/>
            <a:ext cx="3992646" cy="43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e5c7a8ae6e_3_3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7138" y="6087963"/>
            <a:ext cx="1971675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g2e5c7a8ae6e_3_364"/>
          <p:cNvCxnSpPr/>
          <p:nvPr/>
        </p:nvCxnSpPr>
        <p:spPr>
          <a:xfrm>
            <a:off x="8002575" y="5485825"/>
            <a:ext cx="0" cy="403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g2e5c7a8ae6e_3_364"/>
          <p:cNvCxnSpPr/>
          <p:nvPr/>
        </p:nvCxnSpPr>
        <p:spPr>
          <a:xfrm>
            <a:off x="7767150" y="5687754"/>
            <a:ext cx="470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e5a3b648c8_1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e5a3b648c8_1_21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Indeksi</a:t>
            </a:r>
            <a:r>
              <a:rPr lang="en-US">
                <a:solidFill>
                  <a:schemeClr val="lt1"/>
                </a:solidFill>
              </a:rPr>
              <a:t> - Ana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g2e5a3b648c8_1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275" y="2285927"/>
            <a:ext cx="8479450" cy="3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e5a3b648c8_1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e5a3b648c8_1_219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I</a:t>
            </a:r>
            <a:r>
              <a:rPr lang="en-US">
                <a:solidFill>
                  <a:schemeClr val="lt1"/>
                </a:solidFill>
              </a:rPr>
              <a:t>ndeksi - Miloš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8" name="Google Shape;298;g2e5a3b648c8_1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50825"/>
            <a:ext cx="12192000" cy="460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e5e74c3ea9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e5e74c3ea9_0_31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Optimizovani upiti, explain plan i metabase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e06cc042a2_0_1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e06cc042a2_0_110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chemeClr val="lt1"/>
                </a:solidFill>
              </a:rPr>
              <a:t>Kratak podsetnik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2e5c7a8ae6e_3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e5c7a8ae6e_3_92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 Ana: </a:t>
            </a:r>
            <a:r>
              <a:rPr b="1" lang="en-US" sz="1600">
                <a:solidFill>
                  <a:schemeClr val="lt1"/>
                </a:solidFill>
              </a:rPr>
              <a:t>Ispisati četvrti u Madridu u opadajućem redosledu po broju review-eva njihovih smeštaja, ali to uraditi samo za četvrti koje imaju smeštaje slobodne 14.04.2021., čiji host je superhost i ima kupatilo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11" name="Google Shape;311;g2e5c7a8ae6e_3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75" y="2148375"/>
            <a:ext cx="5975390" cy="3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e5c7a8ae6e_3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225" y="2148375"/>
            <a:ext cx="4714711" cy="28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e5c7a8ae6e_3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225" y="4994250"/>
            <a:ext cx="4714701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e5c7a8ae6e_3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e5c7a8ae6e_3_120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1: </a:t>
            </a:r>
            <a:r>
              <a:rPr b="1" lang="en-US" sz="1600">
                <a:solidFill>
                  <a:schemeClr val="lt1"/>
                </a:solidFill>
              </a:rPr>
              <a:t>Ispisati četvrti u Madridu u opadajućem redosledu po broju review-eva njihovih smeštaja, ali to uraditi samo za četvrti koje imaju smeštaje slobodne 14.04.2021., čiji host je superhost i ima kupatilo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20" name="Google Shape;320;g2e5c7a8ae6e_3_120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21" name="Google Shape;321;g2e5c7a8ae6e_3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25" y="1952326"/>
            <a:ext cx="9083677" cy="12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e5c7a8ae6e_3_120"/>
          <p:cNvPicPr preferRelativeResize="0"/>
          <p:nvPr/>
        </p:nvPicPr>
        <p:blipFill rotWithShape="1">
          <a:blip r:embed="rId5">
            <a:alphaModFix/>
          </a:blip>
          <a:srcRect b="36568" l="0" r="0" t="0"/>
          <a:stretch/>
        </p:blipFill>
        <p:spPr>
          <a:xfrm>
            <a:off x="3981403" y="4043823"/>
            <a:ext cx="6989324" cy="12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e5c7a8ae6e_3_120"/>
          <p:cNvPicPr preferRelativeResize="0"/>
          <p:nvPr/>
        </p:nvPicPr>
        <p:blipFill rotWithShape="1">
          <a:blip r:embed="rId6">
            <a:alphaModFix/>
          </a:blip>
          <a:srcRect b="30006" l="0" r="0" t="0"/>
          <a:stretch/>
        </p:blipFill>
        <p:spPr>
          <a:xfrm>
            <a:off x="4958900" y="5634321"/>
            <a:ext cx="6422400" cy="108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e5c7a8ae6e_3_120"/>
          <p:cNvPicPr preferRelativeResize="0"/>
          <p:nvPr/>
        </p:nvPicPr>
        <p:blipFill rotWithShape="1">
          <a:blip r:embed="rId7">
            <a:alphaModFix/>
          </a:blip>
          <a:srcRect b="38860" l="0" r="0" t="0"/>
          <a:stretch/>
        </p:blipFill>
        <p:spPr>
          <a:xfrm>
            <a:off x="1221275" y="4043833"/>
            <a:ext cx="2760127" cy="12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e5c7a8ae6e_3_120"/>
          <p:cNvPicPr preferRelativeResize="0"/>
          <p:nvPr/>
        </p:nvPicPr>
        <p:blipFill rotWithShape="1">
          <a:blip r:embed="rId8">
            <a:alphaModFix/>
          </a:blip>
          <a:srcRect b="32962" l="0" r="0" t="0"/>
          <a:stretch/>
        </p:blipFill>
        <p:spPr>
          <a:xfrm>
            <a:off x="1908600" y="5634323"/>
            <a:ext cx="3050300" cy="10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e5e74c3ea9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e5e74c3ea9_0_68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1: </a:t>
            </a:r>
            <a:r>
              <a:rPr b="1" lang="en-US" sz="1600">
                <a:solidFill>
                  <a:schemeClr val="lt1"/>
                </a:solidFill>
              </a:rPr>
              <a:t>Ispisati četvrti u Madridu u opadajućem redosledu po broju review-eva njihovih smeštaja, ali to uraditi samo za četvrti koje imaju smeštaje slobodne 14.04.2021., čiji host je superhost i ima kupatilo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32" name="Google Shape;332;g2e5e74c3ea9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463" y="1946802"/>
            <a:ext cx="8833075" cy="36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e5e74c3ea9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e5e74c3ea9_0_190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 Miloš: Za svaki sektor Madrida odrediti koliko je slobodno smeštaja na dan 15.04.2021.?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39" name="Google Shape;339;g2e5e74c3ea9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0" y="1801925"/>
            <a:ext cx="4937761" cy="481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e5e74c3ea9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725" y="2568525"/>
            <a:ext cx="53149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e5e74c3ea9_0_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9724" y="1801925"/>
            <a:ext cx="53149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2e5e74c3ea9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e5e74c3ea9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50" y="1128425"/>
            <a:ext cx="8673431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e5e74c3ea9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248" y="3095550"/>
            <a:ext cx="7964359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e5e74c3ea9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250" y="5062675"/>
            <a:ext cx="6914550" cy="15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e5e74c3ea9_0_198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1: Za svaki sektor Madrida odrediti koliko je slobodno smeštaja na dan 15.04.2021.?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51" name="Google Shape;351;g2e5e74c3ea9_0_198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e5e74c3ea9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e5e74c3ea9_0_207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1: Za svaki sektor Madrida odrediti koliko je slobodno smeštaja na dan 15.04.2021.?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58" name="Google Shape;358;g2e5e74c3ea9_0_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7300"/>
            <a:ext cx="12192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e5c7a8ae6e_3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e5c7a8ae6e_3_100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 Ana: </a:t>
            </a:r>
            <a:r>
              <a:rPr b="1" lang="en-US" sz="1600">
                <a:solidFill>
                  <a:schemeClr val="lt1"/>
                </a:solidFill>
              </a:rPr>
              <a:t>Prikazati četvrti u Madridu i prosečnu cenu smeštaja za svaku četvrt, međutim za računanje prosečne cene koristiti samo smeštaje koji su slobodni 14.04.2021. i koji imaju više od 50 recenzija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65" name="Google Shape;365;g2e5c7a8ae6e_3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841" y="1803200"/>
            <a:ext cx="4331334" cy="3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e5c7a8ae6e_3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175" y="1803200"/>
            <a:ext cx="3812774" cy="29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e5c7a8ae6e_3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175" y="4755025"/>
            <a:ext cx="3812775" cy="54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2e5c7a8ae6e_3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5c7a8ae6e_3_127"/>
          <p:cNvSpPr txBox="1"/>
          <p:nvPr>
            <p:ph idx="4294967295" type="body"/>
          </p:nvPr>
        </p:nvSpPr>
        <p:spPr>
          <a:xfrm>
            <a:off x="368300" y="338325"/>
            <a:ext cx="77325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2: </a:t>
            </a:r>
            <a:r>
              <a:rPr b="1" lang="en-US" sz="1600">
                <a:solidFill>
                  <a:schemeClr val="lt1"/>
                </a:solidFill>
              </a:rPr>
              <a:t>Prikazati četvrti u Madridu i prosečnu cenu smeštaja za svaku četvrt, međutim za računanje prosečne cene koristiti samo smeštaje koji su slobodni 14.04.2021. i koji imaju više od 50 recenzija 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74" name="Google Shape;374;g2e5c7a8ae6e_3_127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75" name="Google Shape;375;g2e5c7a8ae6e_3_127"/>
          <p:cNvPicPr preferRelativeResize="0"/>
          <p:nvPr/>
        </p:nvPicPr>
        <p:blipFill rotWithShape="1">
          <a:blip r:embed="rId4">
            <a:alphaModFix/>
          </a:blip>
          <a:srcRect b="31991" l="0" r="0" t="0"/>
          <a:stretch/>
        </p:blipFill>
        <p:spPr>
          <a:xfrm>
            <a:off x="1942325" y="2118425"/>
            <a:ext cx="10249674" cy="1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e5c7a8ae6e_3_127"/>
          <p:cNvPicPr preferRelativeResize="0"/>
          <p:nvPr/>
        </p:nvPicPr>
        <p:blipFill rotWithShape="1">
          <a:blip r:embed="rId5">
            <a:alphaModFix/>
          </a:blip>
          <a:srcRect b="29839" l="0" r="0" t="0"/>
          <a:stretch/>
        </p:blipFill>
        <p:spPr>
          <a:xfrm>
            <a:off x="98525" y="2118425"/>
            <a:ext cx="1843800" cy="1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e5c7a8ae6e_3_127"/>
          <p:cNvPicPr preferRelativeResize="0"/>
          <p:nvPr/>
        </p:nvPicPr>
        <p:blipFill rotWithShape="1">
          <a:blip r:embed="rId6">
            <a:alphaModFix/>
          </a:blip>
          <a:srcRect b="18923" l="0" r="0" t="0"/>
          <a:stretch/>
        </p:blipFill>
        <p:spPr>
          <a:xfrm>
            <a:off x="5107275" y="4921225"/>
            <a:ext cx="6572251" cy="12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e5c7a8ae6e_3_127"/>
          <p:cNvPicPr preferRelativeResize="0"/>
          <p:nvPr/>
        </p:nvPicPr>
        <p:blipFill rotWithShape="1">
          <a:blip r:embed="rId7">
            <a:alphaModFix/>
          </a:blip>
          <a:srcRect b="18923" l="0" r="0" t="0"/>
          <a:stretch/>
        </p:blipFill>
        <p:spPr>
          <a:xfrm>
            <a:off x="1167325" y="4921225"/>
            <a:ext cx="3939949" cy="12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e5e74c3ea9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e5e74c3ea9_0_96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2: </a:t>
            </a:r>
            <a:r>
              <a:rPr b="1" lang="en-US" sz="1600">
                <a:solidFill>
                  <a:schemeClr val="lt1"/>
                </a:solidFill>
              </a:rPr>
              <a:t>Prikazati četvrti u Madridu i prosečnu cenu smeštaja za svaku četvrt, međutim za računanje prosečne cene koristiti samo smeštaje koji su slobodni 14.04.2021. i koji imaju više od 50 recenzija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85" name="Google Shape;385;g2e5e74c3ea9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25" y="1829350"/>
            <a:ext cx="10988674" cy="31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e5df5a9ade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e5df5a9ade_0_63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Prepravljen u</a:t>
            </a:r>
            <a:r>
              <a:rPr b="1" lang="en-US" sz="1800">
                <a:solidFill>
                  <a:schemeClr val="lt1"/>
                </a:solidFill>
              </a:rPr>
              <a:t>pit 2: </a:t>
            </a:r>
            <a:r>
              <a:rPr b="1" lang="en-US" sz="1600">
                <a:solidFill>
                  <a:schemeClr val="lt1"/>
                </a:solidFill>
              </a:rPr>
              <a:t>Prikazati četvrti u Madridu i prosečnu cenu smeštaja za svaku četvrt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92" name="Google Shape;392;g2e5df5a9ade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950" y="1094838"/>
            <a:ext cx="5240100" cy="4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e06cc042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e06cc042a2_0_0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O čemu smo pričali prošli put?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g2e06cc042a2_0_0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Projekat Korporativne finansije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Dataset sadrži 7 datoteka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600"/>
              </a:spcAft>
              <a:buSzPts val="207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3" name="Google Shape;93;g2e06cc042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25" y="2432900"/>
            <a:ext cx="524525" cy="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e06cc042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25" y="3562575"/>
            <a:ext cx="4112448" cy="23132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e06cc042a2_0_0"/>
          <p:cNvSpPr txBox="1"/>
          <p:nvPr>
            <p:ph type="title"/>
          </p:nvPr>
        </p:nvSpPr>
        <p:spPr>
          <a:xfrm>
            <a:off x="1295400" y="3562575"/>
            <a:ext cx="4112400" cy="7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29">
                <a:solidFill>
                  <a:schemeClr val="lt1"/>
                </a:solidFill>
              </a:rPr>
              <a:t>Kako ove datoteke zajedno daju informacije?</a:t>
            </a:r>
            <a:endParaRPr sz="1829">
              <a:solidFill>
                <a:schemeClr val="lt1"/>
              </a:solidFill>
            </a:endParaRPr>
          </a:p>
        </p:txBody>
      </p:sp>
      <p:sp>
        <p:nvSpPr>
          <p:cNvPr id="96" name="Google Shape;96;g2e06cc042a2_0_0"/>
          <p:cNvSpPr txBox="1"/>
          <p:nvPr>
            <p:ph idx="1" type="body"/>
          </p:nvPr>
        </p:nvSpPr>
        <p:spPr>
          <a:xfrm>
            <a:off x="1295400" y="4333633"/>
            <a:ext cx="4112400" cy="15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7" name="Google Shape;97;g2e06cc042a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155" y="4700843"/>
            <a:ext cx="522083" cy="52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e06cc042a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2974" y="4445181"/>
            <a:ext cx="465736" cy="46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e06cc042a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3375" y="5305389"/>
            <a:ext cx="464937" cy="46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e06cc042a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3551" y="4445183"/>
            <a:ext cx="465736" cy="46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e06cc042a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93955" y="5305389"/>
            <a:ext cx="464927" cy="46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e06cc042a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44819" y="4439109"/>
            <a:ext cx="464927" cy="46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e06cc042a2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4819" y="5305389"/>
            <a:ext cx="464927" cy="464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g2e06cc042a2_0_0"/>
          <p:cNvCxnSpPr/>
          <p:nvPr/>
        </p:nvCxnSpPr>
        <p:spPr>
          <a:xfrm flipH="1" rot="10800000">
            <a:off x="2936778" y="4761618"/>
            <a:ext cx="189300" cy="9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5" name="Google Shape;105;g2e06cc042a2_0_0"/>
          <p:cNvCxnSpPr>
            <a:stCxn id="97" idx="3"/>
            <a:endCxn id="99" idx="0"/>
          </p:cNvCxnSpPr>
          <p:nvPr/>
        </p:nvCxnSpPr>
        <p:spPr>
          <a:xfrm>
            <a:off x="2935238" y="4961885"/>
            <a:ext cx="370500" cy="3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6" name="Google Shape;106;g2e06cc042a2_0_0"/>
          <p:cNvCxnSpPr>
            <a:stCxn id="98" idx="1"/>
            <a:endCxn id="100" idx="3"/>
          </p:cNvCxnSpPr>
          <p:nvPr/>
        </p:nvCxnSpPr>
        <p:spPr>
          <a:xfrm rot="10800000">
            <a:off x="1959374" y="4678048"/>
            <a:ext cx="111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7" name="Google Shape;107;g2e06cc042a2_0_0"/>
          <p:cNvCxnSpPr>
            <a:stCxn id="99" idx="1"/>
          </p:cNvCxnSpPr>
          <p:nvPr/>
        </p:nvCxnSpPr>
        <p:spPr>
          <a:xfrm rot="10800000">
            <a:off x="1949875" y="4916257"/>
            <a:ext cx="1123500" cy="6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8" name="Google Shape;108;g2e06cc042a2_0_0"/>
          <p:cNvCxnSpPr>
            <a:stCxn id="101" idx="0"/>
            <a:endCxn id="100" idx="2"/>
          </p:cNvCxnSpPr>
          <p:nvPr/>
        </p:nvCxnSpPr>
        <p:spPr>
          <a:xfrm rot="10800000">
            <a:off x="1726418" y="4910889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9" name="Google Shape;109;g2e06cc042a2_0_0"/>
          <p:cNvCxnSpPr>
            <a:stCxn id="98" idx="3"/>
            <a:endCxn id="102" idx="1"/>
          </p:cNvCxnSpPr>
          <p:nvPr/>
        </p:nvCxnSpPr>
        <p:spPr>
          <a:xfrm flipH="1" rot="10800000">
            <a:off x="3538710" y="4671448"/>
            <a:ext cx="12060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0" name="Google Shape;110;g2e06cc042a2_0_0"/>
          <p:cNvCxnSpPr/>
          <p:nvPr/>
        </p:nvCxnSpPr>
        <p:spPr>
          <a:xfrm>
            <a:off x="3484851" y="4908733"/>
            <a:ext cx="1258500" cy="40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111" name="Google Shape;111;g2e06cc042a2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4125" y="3298184"/>
            <a:ext cx="4572474" cy="257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2e5df5a9ade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e5df5a9ade_0_70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Prepravljen upit 2: </a:t>
            </a:r>
            <a:r>
              <a:rPr b="1" lang="en-US" sz="1600">
                <a:solidFill>
                  <a:schemeClr val="lt1"/>
                </a:solidFill>
              </a:rPr>
              <a:t>Prikazati četvrti u Madridu i prosečnu cenu smeštaja za svaku četvrt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99" name="Google Shape;399;g2e5df5a9ade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5" y="1806975"/>
            <a:ext cx="11122450" cy="324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e5e74c3ea9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e5e74c3ea9_0_213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 Miloš: Koliko je Private room tipova sobe u sektoru Madrida Sol bilo slobodno na dan 01.05.2021.?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06" name="Google Shape;406;g2e5e74c3ea9_0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6" y="1801928"/>
            <a:ext cx="4937760" cy="481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e5e74c3ea9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912" y="1801368"/>
            <a:ext cx="5691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e5e74c3ea9_0_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9728" y="2568528"/>
            <a:ext cx="5238678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e5e74c3ea9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e5e74c3ea9_0_221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2: Koliko je Private room tipova sobe u sektoru Madrida Sol bilo slobodno na dan 01.05.2021.?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15" name="Google Shape;415;g2e5e74c3ea9_0_221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16" name="Google Shape;416;g2e5e74c3ea9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52" y="1128425"/>
            <a:ext cx="8745626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e5e74c3ea9_0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250" y="3095550"/>
            <a:ext cx="9099749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e5e74c3ea9_0_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250" y="5062675"/>
            <a:ext cx="9099749" cy="15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e5e74c3ea9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e5e74c3ea9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7300"/>
            <a:ext cx="121920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e5e74c3ea9_0_230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2: Koliko je Private room tipova sobe u sektoru Madrida Sol bilo slobodno na dan 01.05.2021.?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e5c7a8ae6e_3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e5c7a8ae6e_3_105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 Ana: </a:t>
            </a:r>
            <a:r>
              <a:rPr b="1" lang="en-US" sz="1600">
                <a:solidFill>
                  <a:schemeClr val="lt1"/>
                </a:solidFill>
              </a:rPr>
              <a:t>Prikazati sve listinge koji su superhost i imaju sliku, kao i koliko su dana slobodni u periodu od 15.04. - 17.04.2021. godine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32" name="Google Shape;432;g2e5c7a8ae6e_3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821" y="1456675"/>
            <a:ext cx="5089392" cy="3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e5c7a8ae6e_3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825" y="4775575"/>
            <a:ext cx="5089399" cy="70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2e5c7a8ae6e_3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e5c7a8ae6e_3_131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3: </a:t>
            </a:r>
            <a:r>
              <a:rPr b="1" lang="en-US" sz="1600">
                <a:solidFill>
                  <a:schemeClr val="lt1"/>
                </a:solidFill>
              </a:rPr>
              <a:t>Prikazati sve listinge koji su superhost i imaju sliku, kao i koliko su dana slobodni u periodu od 15.04. - 17.04.2021. godine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0" name="Google Shape;440;g2e5c7a8ae6e_3_131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41" name="Google Shape;441;g2e5c7a8ae6e_3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538" y="1887425"/>
            <a:ext cx="7640925" cy="1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e5c7a8ae6e_3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100" y="3773875"/>
            <a:ext cx="5686626" cy="13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e5c7a8ae6e_3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225" y="3773875"/>
            <a:ext cx="1335874" cy="13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e5c7a8ae6e_3_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9900" y="5553025"/>
            <a:ext cx="2497975" cy="1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e5c7a8ae6e_3_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1474" y="5553025"/>
            <a:ext cx="4458429" cy="12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e5e74c3ea9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e5e74c3ea9_0_101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3: </a:t>
            </a:r>
            <a:r>
              <a:rPr b="1" lang="en-US" sz="1600">
                <a:solidFill>
                  <a:schemeClr val="lt1"/>
                </a:solidFill>
              </a:rPr>
              <a:t>Prikazati sve listinge koji su superhost i imaju sliku, kao i koliko su dana slobodni u periodu od 15.04. - 17.04.2021. godine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52" name="Google Shape;452;g2e5e74c3ea9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100" y="1559025"/>
            <a:ext cx="9059375" cy="37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e5e74c3ea9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e5e74c3ea9_0_260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 Miloš: Prikazati smeštaje koji imaju do 2 kupatila, ako imaju 1 ili 2 sobe, i slobodni su 01.05.2021.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59" name="Google Shape;459;g2e5e74c3ea9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6" y="1801927"/>
            <a:ext cx="4937759" cy="48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e5e74c3ea9_0_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897" y="1801375"/>
            <a:ext cx="5904576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e5e74c3ea9_0_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3900" y="2569475"/>
            <a:ext cx="5904574" cy="337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e5e74c3ea9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e5e74c3ea9_0_268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3: Prikazati smeštaje koji imaju do 2 kupatila, ako imaju 1 ili 2 sobe, i slobodni su 01.05.2021.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68" name="Google Shape;468;g2e5e74c3ea9_0_268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69" name="Google Shape;469;g2e5e74c3ea9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50" y="1128425"/>
            <a:ext cx="8766050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e5e74c3ea9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250" y="3095550"/>
            <a:ext cx="5919829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e5e74c3ea9_0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250" y="5062675"/>
            <a:ext cx="6974717" cy="15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e5e74c3ea9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e5e74c3ea9_0_277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3: Prikazati smeštaje koji imaju do 2 kupatila, ako imaju 1 ili 2 sobe, i slobodni su 01.05.2021.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78" name="Google Shape;478;g2e5e74c3ea9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350" y="1133437"/>
            <a:ext cx="9488251" cy="49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e5e74c3ea9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25" y="6162075"/>
            <a:ext cx="625524" cy="6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e5e74c3ea9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175" y="6084538"/>
            <a:ext cx="780600" cy="7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e5c7a8ae6e_3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e5c7a8ae6e_3_7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>
                <a:solidFill>
                  <a:schemeClr val="lt1"/>
                </a:solidFill>
              </a:rPr>
              <a:t>Ubacivanje podataka u MongoDB korišćenjem programskog jezika Python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2e5c7a8ae6e_3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e5c7a8ae6e_3_110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 Ana: </a:t>
            </a:r>
            <a:r>
              <a:rPr b="1" lang="en-US" sz="1600">
                <a:solidFill>
                  <a:schemeClr val="lt1"/>
                </a:solidFill>
              </a:rPr>
              <a:t>Posećenost u svim smeštajima u četvrti Sol tokom perioda 17.04. - 21.04.2021 godine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487" name="Google Shape;487;g2e5c7a8ae6e_3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371" y="1323146"/>
            <a:ext cx="5229250" cy="31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e5c7a8ae6e_3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1375" y="4447850"/>
            <a:ext cx="5229250" cy="157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2e5e74c3ea9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e5e74c3ea9_0_106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4: Posećenost u svim smeštajima u četvrti Sol tokom perioda 17.04. - 21.04.2021 godine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5" name="Google Shape;495;g2e5e74c3ea9_0_106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96" name="Google Shape;496;g2e5e74c3ea9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075" y="1402126"/>
            <a:ext cx="7487126" cy="16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e5e74c3ea9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43" y="3707825"/>
            <a:ext cx="1711915" cy="13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e5e74c3ea9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109" y="3707826"/>
            <a:ext cx="5226440" cy="13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e5e74c3ea9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8324" y="5505300"/>
            <a:ext cx="4342323" cy="1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e5e74c3ea9_0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235" y="5505300"/>
            <a:ext cx="1592091" cy="1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e5e74c3ea9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e5e74c3ea9_0_112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4: </a:t>
            </a:r>
            <a:r>
              <a:rPr b="1" lang="en-US" sz="1600">
                <a:solidFill>
                  <a:schemeClr val="lt1"/>
                </a:solidFill>
              </a:rPr>
              <a:t>Posećenost u svim smeštajima u četvrti Sol tokom perioda 17.04. - 21.04.2021 godine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07" name="Google Shape;507;g2e5e74c3ea9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425" y="1524762"/>
            <a:ext cx="9283150" cy="3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2e5e74c3ea9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e5e74c3ea9_0_284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 Miloš: Prikazati smeštaje koji su slobodni 01.05.2021., a kojima je cena veća od 100 dolara po noćenju.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514" name="Google Shape;514;g2e5e74c3ea9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6" y="1801928"/>
            <a:ext cx="4937760" cy="4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e5e74c3ea9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888" y="1801368"/>
            <a:ext cx="4886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e5e74c3ea9_0_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3900" y="2569474"/>
            <a:ext cx="3530048" cy="40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e5e74c3ea9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e5e74c3ea9_0_292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4: Prikazati smeštaje koji su slobodni 01.05.2021., a kojima je cena veća od 100 dolara po noćenju.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23" name="Google Shape;523;g2e5e74c3ea9_0_292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524" name="Google Shape;524;g2e5e74c3ea9_0_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50" y="1128425"/>
            <a:ext cx="8737486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e5e74c3ea9_0_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250" y="3095550"/>
            <a:ext cx="6799367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e5e74c3ea9_0_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250" y="5062675"/>
            <a:ext cx="7947581" cy="15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2e5e74c3ea9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e5e74c3ea9_0_301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4: Prikazati smeštaje koji su slobodni 01.05.2021., a kojima je cena veća od 100 dolara po noćenju.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533" name="Google Shape;533;g2e5e74c3ea9_0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472" y="1133856"/>
            <a:ext cx="9491471" cy="495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e5e74c3ea9_0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25" y="6162075"/>
            <a:ext cx="625524" cy="6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e5e74c3ea9_0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175" y="6084538"/>
            <a:ext cx="780600" cy="7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2e5c7a8ae6e_3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e5c7a8ae6e_3_115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5 Ana: </a:t>
            </a:r>
            <a:r>
              <a:rPr b="1" lang="en-US" sz="1600">
                <a:solidFill>
                  <a:schemeClr val="lt1"/>
                </a:solidFill>
              </a:rPr>
              <a:t>Koliko ima smeštaja koji se moraju zakazati za minimum 3 noćenja i imaju 3 sobe koji su slobodni 26.04.2021?</a:t>
            </a:r>
            <a:r>
              <a:rPr b="1"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542" name="Google Shape;542;g2e5c7a8ae6e_3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663" y="1571625"/>
            <a:ext cx="69246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e5e74c3ea9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e5e74c3ea9_0_117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5: Koliko ima smeštaja koji se moraju zakazati za minimum 3 noćenja i imaju 3 sobe koji su slobodni 26.04.2021? 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49" name="Google Shape;549;g2e5e74c3ea9_0_117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550" name="Google Shape;550;g2e5e74c3ea9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375" y="1762450"/>
            <a:ext cx="6195726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e5e74c3ea9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100" y="1762450"/>
            <a:ext cx="1565515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e5e74c3ea9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4275" y="3575196"/>
            <a:ext cx="8084300" cy="13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e5e74c3ea9_0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0561" y="5286549"/>
            <a:ext cx="6109416" cy="13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e5e74c3ea9_0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342" y="5286550"/>
            <a:ext cx="1673208" cy="1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2e5e74c3ea9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e5e74c3ea9_0_123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5: </a:t>
            </a:r>
            <a:r>
              <a:rPr b="1" lang="en-US" sz="1600">
                <a:solidFill>
                  <a:schemeClr val="lt1"/>
                </a:solidFill>
              </a:rPr>
              <a:t>Koliko ima smeštaja koji se moraju zakazati za minimum 3 noćenja i imaju 3 sobe koji su slobodni 26.04.2021?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61" name="Google Shape;561;g2e5e74c3ea9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025" y="1710652"/>
            <a:ext cx="8391948" cy="3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2e5c7a8ae6e_3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e5c7a8ae6e_3_18"/>
          <p:cNvSpPr txBox="1"/>
          <p:nvPr>
            <p:ph idx="1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Upit 5 Miloš: Broj komentara za svaki od smeštaja u periodu od 12.03.2021. do 12.04.2021. koji imaju vreme odgovora vlasnika u roku od jednog dana i procenat odgovora 90% ili više.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568" name="Google Shape;568;g2e5c7a8ae6e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6" y="1801365"/>
            <a:ext cx="4937760" cy="344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e5c7a8ae6e_3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56" y="5248652"/>
            <a:ext cx="49377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e5c7a8ae6e_3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3900" y="1801375"/>
            <a:ext cx="58942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e5c7a8ae6e_3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3900" y="2569475"/>
            <a:ext cx="3687649" cy="30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e5c7a8ae6e_3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3900" y="5666325"/>
            <a:ext cx="3687651" cy="112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e5c7a8ae6e_3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e5c7a8ae6e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524" y="3103800"/>
            <a:ext cx="2760175" cy="6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e5c7a8ae6e_3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757" y="0"/>
            <a:ext cx="49284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g2e5c7a8ae6e_3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e5c7a8ae6e_3_238"/>
          <p:cNvSpPr txBox="1"/>
          <p:nvPr>
            <p:ph idx="4294967295" type="body"/>
          </p:nvPr>
        </p:nvSpPr>
        <p:spPr>
          <a:xfrm>
            <a:off x="368300" y="338325"/>
            <a:ext cx="64224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9390" lvl="0" marL="28575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 sz="1400">
                <a:solidFill>
                  <a:schemeClr val="lt1"/>
                </a:solidFill>
              </a:rPr>
              <a:t>Upit 5: Broj komentara za svaki od smeštaja u periodu od 12.03.2021. do 12.04.2021. koji imaju vreme odgovora vlasnika u roku od jednog dana i procenat odgovora 90% ili više.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579" name="Google Shape;579;g2e5c7a8ae6e_3_238"/>
          <p:cNvSpPr txBox="1"/>
          <p:nvPr>
            <p:ph idx="4294967295" type="body"/>
          </p:nvPr>
        </p:nvSpPr>
        <p:spPr>
          <a:xfrm>
            <a:off x="186375" y="1454400"/>
            <a:ext cx="2411700" cy="4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Početna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Restruktuirana šema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Nakon indeksa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580" name="Google Shape;580;g2e5c7a8ae6e_3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250" y="1128425"/>
            <a:ext cx="9012258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e5c7a8ae6e_3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250" y="3095550"/>
            <a:ext cx="9286685" cy="15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e5c7a8ae6e_3_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250" y="5062675"/>
            <a:ext cx="9286675" cy="15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2e5e74c3ea9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e5e74c3ea9_0_38"/>
          <p:cNvSpPr txBox="1"/>
          <p:nvPr>
            <p:ph idx="4294967295" type="body"/>
          </p:nvPr>
        </p:nvSpPr>
        <p:spPr>
          <a:xfrm>
            <a:off x="0" y="276150"/>
            <a:ext cx="121920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Upit 5: Broj komentara za svaki od smeštaja u periodu od 12.03.2021. do 12.04.2021. koji imaju vreme odgovora vlasnika u roku od jednog dana i procenat odgovora 90% ili više.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589" name="Google Shape;589;g2e5e74c3ea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725" y="6162075"/>
            <a:ext cx="625524" cy="6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e5e74c3ea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175" y="6084538"/>
            <a:ext cx="780600" cy="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e5e74c3ea9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5300" y="1763601"/>
            <a:ext cx="7921402" cy="34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2e5c7a8ae6e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e5c7a8ae6e_1_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0" y="77866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2e5c7a8ae6e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2e5c7a8ae6e_0_8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0" y="77866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e06cc042a2_0_1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e06cc042a2_0_1287"/>
          <p:cNvSpPr txBox="1"/>
          <p:nvPr>
            <p:ph type="title"/>
          </p:nvPr>
        </p:nvSpPr>
        <p:spPr>
          <a:xfrm>
            <a:off x="415600" y="0"/>
            <a:ext cx="11360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Kraj</a:t>
            </a:r>
            <a:endParaRPr b="1" sz="48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820">
                <a:solidFill>
                  <a:schemeClr val="lt1"/>
                </a:solidFill>
              </a:rPr>
              <a:t>Hvala na pažnji</a:t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Pitanja?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e5a3b648c8_1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e5a3b648c8_1_11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chemeClr val="lt1"/>
                </a:solidFill>
              </a:rPr>
              <a:t>Upiti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e5a3b648c8_1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e5a3b648c8_1_95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Prikaz promene upita - 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g2e5a3b648c8_1_95"/>
          <p:cNvSpPr txBox="1"/>
          <p:nvPr>
            <p:ph idx="1" type="body"/>
          </p:nvPr>
        </p:nvSpPr>
        <p:spPr>
          <a:xfrm>
            <a:off x="1295400" y="2556925"/>
            <a:ext cx="4377000" cy="4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6230" lvl="0" marL="457200" rtl="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1: Ispisati četvrti u Madridu u opadajućem redosledu po broju review-eva, ali to uraditi samo za četvrti koje imaju smeštaje slobodne 13.12.2021., čiji host je superhost i ima kupatilo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2: Koja je prosečna razlika u cenama listinga u četvrti Puerta Del Angel između jula i februara 2019. godine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3: Prikazati sve listinge koji su superhost i imaju sliku, kao i koliko je njihova posećenost tokom jula 2021. godine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4: Posećenost u svim smeštajima u četvrti Arganzuela tokom 2021. godine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5: Koliko ima smeštaja koji se moraju zakazati za minimum 3 noćenja  u avgustu 2018. i imaju 3 sobe?</a:t>
            </a:r>
            <a:endParaRPr sz="1380">
              <a:solidFill>
                <a:schemeClr val="lt1"/>
              </a:solidFill>
            </a:endParaRPr>
          </a:p>
        </p:txBody>
      </p:sp>
      <p:sp>
        <p:nvSpPr>
          <p:cNvPr id="138" name="Google Shape;138;g2e5a3b648c8_1_95"/>
          <p:cNvSpPr txBox="1"/>
          <p:nvPr>
            <p:ph idx="1" type="body"/>
          </p:nvPr>
        </p:nvSpPr>
        <p:spPr>
          <a:xfrm>
            <a:off x="6519600" y="2556925"/>
            <a:ext cx="4377000" cy="4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02021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US" sz="1250">
                <a:solidFill>
                  <a:schemeClr val="lt1"/>
                </a:solidFill>
              </a:rPr>
              <a:t>Upit 1: </a:t>
            </a:r>
            <a:r>
              <a:rPr b="1" lang="en-US" sz="1380">
                <a:solidFill>
                  <a:schemeClr val="lt1"/>
                </a:solidFill>
              </a:rPr>
              <a:t>Ispisati četvrti u Madridu u opadajućem redosledu po broju review-eva njihovih smeštaja, ali to uraditi samo za četvrti koje imaju smeštaje slobodne 14.04.2021., čiji host je superhost i ima kupatilo</a:t>
            </a:r>
            <a:endParaRPr b="1" sz="1250">
              <a:solidFill>
                <a:schemeClr val="lt1"/>
              </a:solidFill>
            </a:endParaRPr>
          </a:p>
          <a:p>
            <a:pPr indent="-302021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US" sz="1250">
                <a:solidFill>
                  <a:schemeClr val="lt1"/>
                </a:solidFill>
              </a:rPr>
              <a:t>Upit 2: Prikazati četvrti u Madridu i prosečnu cenu smeštaja za svaku četvrt, međutim za računanje prosečne cene koristiti samo smeštaje koji su slobodni 14.04.2021. i koji imaju više od 50 recenzija</a:t>
            </a:r>
            <a:endParaRPr b="1" sz="1250">
              <a:solidFill>
                <a:schemeClr val="lt1"/>
              </a:solidFill>
            </a:endParaRPr>
          </a:p>
          <a:p>
            <a:pPr indent="-302021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US" sz="1250">
                <a:solidFill>
                  <a:schemeClr val="lt1"/>
                </a:solidFill>
              </a:rPr>
              <a:t>Upit 3: </a:t>
            </a:r>
            <a:r>
              <a:rPr b="1" lang="en-US" sz="1380">
                <a:solidFill>
                  <a:schemeClr val="lt1"/>
                </a:solidFill>
              </a:rPr>
              <a:t>Prikazati sve listinge koji su superhost i imaju sliku, kao i koliko su dana slobodni u periodu od 15.04. - 17.04.2021. godine</a:t>
            </a:r>
            <a:endParaRPr b="1" sz="1250">
              <a:solidFill>
                <a:schemeClr val="lt1"/>
              </a:solidFill>
            </a:endParaRPr>
          </a:p>
          <a:p>
            <a:pPr indent="-302021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US" sz="1250">
                <a:solidFill>
                  <a:schemeClr val="lt1"/>
                </a:solidFill>
              </a:rPr>
              <a:t>Upit 4: Posećenost u svim smeštajima u četvrti Sol tokom perioda 17.04. - 21.04.2021 godine</a:t>
            </a:r>
            <a:endParaRPr b="1" sz="1250">
              <a:solidFill>
                <a:schemeClr val="lt1"/>
              </a:solidFill>
            </a:endParaRPr>
          </a:p>
          <a:p>
            <a:pPr indent="-302021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US" sz="1250">
                <a:solidFill>
                  <a:schemeClr val="lt1"/>
                </a:solidFill>
              </a:rPr>
              <a:t>Upit 5: </a:t>
            </a:r>
            <a:r>
              <a:rPr b="1" lang="en-US" sz="1380">
                <a:solidFill>
                  <a:schemeClr val="lt1"/>
                </a:solidFill>
              </a:rPr>
              <a:t>Koliko ima smeštaja koji se moraju zakazati za minimum 3 noćenja i imaju 3 sobe koji su slobodni 26.04.2021?</a:t>
            </a:r>
            <a:endParaRPr b="1" sz="12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e5a3b648c8_1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e5a3b648c8_1_102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Prikaz promene upita</a:t>
            </a:r>
            <a:r>
              <a:rPr lang="en-US">
                <a:solidFill>
                  <a:schemeClr val="lt1"/>
                </a:solidFill>
              </a:rPr>
              <a:t> - Miloš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g2e5a3b648c8_1_102"/>
          <p:cNvSpPr txBox="1"/>
          <p:nvPr>
            <p:ph idx="1" type="body"/>
          </p:nvPr>
        </p:nvSpPr>
        <p:spPr>
          <a:xfrm>
            <a:off x="1295400" y="2556925"/>
            <a:ext cx="4377000" cy="4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623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1: </a:t>
            </a:r>
            <a:r>
              <a:rPr lang="en-US" sz="1380">
                <a:solidFill>
                  <a:schemeClr val="lt1"/>
                </a:solidFill>
              </a:rPr>
              <a:t>Za svaki sektor Madrida odrediti koliko je imao zauzetih smeštaja bar 20 dana u avgustu 2021. godine?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2: </a:t>
            </a:r>
            <a:r>
              <a:rPr lang="en-US" sz="1380">
                <a:solidFill>
                  <a:schemeClr val="lt1"/>
                </a:solidFill>
              </a:rPr>
              <a:t>Koliko je private room tipova sobe u nekom određenom sektoru Madrida bilo slobodno na dan 31.12.2021.?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3: </a:t>
            </a:r>
            <a:r>
              <a:rPr lang="en-US" sz="1380">
                <a:solidFill>
                  <a:schemeClr val="lt1"/>
                </a:solidFill>
              </a:rPr>
              <a:t>Koliko smeštaja ima bar dva kupatila ako imaju 3 sobe?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4: </a:t>
            </a:r>
            <a:r>
              <a:rPr lang="en-US" sz="1380">
                <a:solidFill>
                  <a:schemeClr val="lt1"/>
                </a:solidFill>
              </a:rPr>
              <a:t>Posećenost smeštaja u avgustu 2021. godine kojima je cena veća od 100 dolara po noćenju.</a:t>
            </a:r>
            <a:endParaRPr sz="1380">
              <a:solidFill>
                <a:schemeClr val="lt1"/>
              </a:solidFill>
            </a:endParaRPr>
          </a:p>
          <a:p>
            <a:pPr indent="-31623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380"/>
              <a:buChar char="●"/>
            </a:pPr>
            <a:r>
              <a:rPr lang="en-US" sz="1380">
                <a:solidFill>
                  <a:schemeClr val="lt1"/>
                </a:solidFill>
              </a:rPr>
              <a:t>Predlog 5: </a:t>
            </a:r>
            <a:r>
              <a:rPr lang="en-US" sz="1380">
                <a:solidFill>
                  <a:schemeClr val="lt1"/>
                </a:solidFill>
              </a:rPr>
              <a:t>Broj komentara za svaki od smeštaja u periodu od 2010. do 2013. godine</a:t>
            </a:r>
            <a:endParaRPr sz="1380">
              <a:solidFill>
                <a:schemeClr val="lt1"/>
              </a:solidFill>
            </a:endParaRPr>
          </a:p>
        </p:txBody>
      </p:sp>
      <p:sp>
        <p:nvSpPr>
          <p:cNvPr id="146" name="Google Shape;146;g2e5a3b648c8_1_102"/>
          <p:cNvSpPr txBox="1"/>
          <p:nvPr>
            <p:ph idx="1" type="body"/>
          </p:nvPr>
        </p:nvSpPr>
        <p:spPr>
          <a:xfrm>
            <a:off x="6519600" y="2556925"/>
            <a:ext cx="4377000" cy="4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60"/>
              <a:buChar char="●"/>
            </a:pPr>
            <a:r>
              <a:rPr b="1" lang="en-US" sz="1260">
                <a:solidFill>
                  <a:schemeClr val="lt1"/>
                </a:solidFill>
              </a:rPr>
              <a:t>Upit 1: Za svaki sektor Madrida odrediti koliko je slobodno smeštaja na dan 15.04.2021.?</a:t>
            </a:r>
            <a:endParaRPr b="1" sz="1260">
              <a:solidFill>
                <a:schemeClr val="lt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60"/>
              <a:buChar char="●"/>
            </a:pPr>
            <a:r>
              <a:rPr b="1" lang="en-US" sz="1260">
                <a:solidFill>
                  <a:schemeClr val="lt1"/>
                </a:solidFill>
              </a:rPr>
              <a:t>Upit 2: Koliko je Private room tipova sobe u sektoru Madrida Sol bilo slobodno na dan 01.05.2021.?</a:t>
            </a:r>
            <a:endParaRPr b="1" sz="1260">
              <a:solidFill>
                <a:schemeClr val="lt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60"/>
              <a:buChar char="●"/>
            </a:pPr>
            <a:r>
              <a:rPr b="1" lang="en-US" sz="1260">
                <a:solidFill>
                  <a:schemeClr val="lt1"/>
                </a:solidFill>
              </a:rPr>
              <a:t>Upit 3: Prikazati smeštaje koji imaju do 2 kupatila, ako imaju 1 ili 2 sobe, i slobodni su 01.05.2021.</a:t>
            </a:r>
            <a:endParaRPr b="1" sz="1260">
              <a:solidFill>
                <a:schemeClr val="lt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60"/>
              <a:buChar char="●"/>
            </a:pPr>
            <a:r>
              <a:rPr b="1" lang="en-US" sz="1260">
                <a:solidFill>
                  <a:schemeClr val="lt1"/>
                </a:solidFill>
              </a:rPr>
              <a:t>Upit 4: Prikazati smeštaje koji su slobodni 01.05.2021., a kojima je cena veća od 100 dolara po noćenju.</a:t>
            </a:r>
            <a:endParaRPr b="1" sz="1260">
              <a:solidFill>
                <a:schemeClr val="lt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60"/>
              <a:buChar char="●"/>
            </a:pPr>
            <a:r>
              <a:rPr b="1" lang="en-US" sz="1260">
                <a:solidFill>
                  <a:schemeClr val="lt1"/>
                </a:solidFill>
              </a:rPr>
              <a:t>Upit 5: Broj komentara za svaki od smeštaja u periodu od 12.03.2021. do 12.04.2021. koji imaju vreme odgovora vlasnika u roku od jednog dana i procenat odgovora 90% ili više.</a:t>
            </a:r>
            <a:endParaRPr b="1" sz="126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2024-05-26T21:39:58Z</dcterms:created>
  <dc:creator>Korisnik</dc:creator>
</cp:coreProperties>
</file>